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56" r:id="rId2"/>
    <p:sldId id="257" r:id="rId3"/>
    <p:sldId id="258" r:id="rId4"/>
    <p:sldId id="279" r:id="rId5"/>
    <p:sldId id="260" r:id="rId6"/>
    <p:sldId id="283" r:id="rId7"/>
    <p:sldId id="284" r:id="rId8"/>
    <p:sldId id="265" r:id="rId9"/>
    <p:sldId id="280" r:id="rId10"/>
    <p:sldId id="266" r:id="rId11"/>
    <p:sldId id="285" r:id="rId12"/>
    <p:sldId id="267" r:id="rId13"/>
    <p:sldId id="268" r:id="rId14"/>
    <p:sldId id="269" r:id="rId15"/>
    <p:sldId id="273" r:id="rId16"/>
    <p:sldId id="270" r:id="rId17"/>
    <p:sldId id="271" r:id="rId18"/>
    <p:sldId id="274" r:id="rId19"/>
    <p:sldId id="275" r:id="rId20"/>
    <p:sldId id="278" r:id="rId21"/>
    <p:sldId id="272" r:id="rId22"/>
    <p:sldId id="276" r:id="rId23"/>
    <p:sldId id="28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663300"/>
    <a:srgbClr val="FF66CC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265" autoAdjust="0"/>
    <p:restoredTop sz="94654" autoAdjust="0"/>
  </p:normalViewPr>
  <p:slideViewPr>
    <p:cSldViewPr>
      <p:cViewPr>
        <p:scale>
          <a:sx n="75" d="100"/>
          <a:sy n="75" d="100"/>
        </p:scale>
        <p:origin x="-43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8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/>
              <a:t>Что Вы знаете о работе районного "Молодежного парламента"?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 Вы знаете о работе районного "Молодежного парламента"?</c:v>
                </c:pt>
              </c:strCache>
            </c:strRef>
          </c:tx>
          <c:spPr>
            <a:solidFill>
              <a:srgbClr val="FF0000"/>
            </a:solidFill>
          </c:spPr>
          <c:explosion val="25"/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rgbClr val="FF66CC"/>
              </a:solidFill>
            </c:spPr>
          </c:dPt>
          <c:dPt>
            <c:idx val="3"/>
            <c:spPr>
              <a:solidFill>
                <a:srgbClr val="99CC00"/>
              </a:solidFill>
            </c:spPr>
          </c:dPt>
          <c:dPt>
            <c:idx val="4"/>
            <c:spPr>
              <a:solidFill>
                <a:srgbClr val="003399"/>
              </a:solidFill>
            </c:spPr>
          </c:dPt>
          <c:dLbls>
            <c:spPr>
              <a:solidFill>
                <a:schemeClr val="accent1"/>
              </a:solidFill>
            </c:sp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а)организовывают мероприятия</c:v>
                </c:pt>
                <c:pt idx="1">
                  <c:v>б)они обсуждают проблемы молодежи</c:v>
                </c:pt>
                <c:pt idx="2">
                  <c:v>в)они решают проблемы моложежи</c:v>
                </c:pt>
                <c:pt idx="3">
                  <c:v>г)хотелось бы узнаь больше</c:v>
                </c:pt>
                <c:pt idx="4">
                  <c:v>д)ничего не знаю</c:v>
                </c:pt>
              </c:strCache>
            </c:strRef>
          </c:cat>
          <c:val>
            <c:numRef>
              <c:f>Лист1!$B$2:$B$6</c:f>
              <c:numCache>
                <c:formatCode>0.00%</c:formatCode>
                <c:ptCount val="5"/>
                <c:pt idx="0">
                  <c:v>0.10420000000000015</c:v>
                </c:pt>
                <c:pt idx="1">
                  <c:v>0.35400000000000031</c:v>
                </c:pt>
                <c:pt idx="2">
                  <c:v>0.27100000000000002</c:v>
                </c:pt>
                <c:pt idx="3">
                  <c:v>0.14600000000000021</c:v>
                </c:pt>
                <c:pt idx="4">
                  <c:v>0.125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681DB-C8D2-4C2C-A076-F9BEA4F000E1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D55328-0E47-41ED-90DD-685A042E1B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D55328-0E47-41ED-90DD-685A042E1B0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olodezh67.ru/index.php?option=com_content&amp;view=article&amp;id=177&amp;Itemid=18" TargetMode="External"/><Relationship Id="rId2" Type="http://schemas.openxmlformats.org/officeDocument/2006/relationships/hyperlink" Target="http://www.regionz.ru/index.php?ds=64223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300302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/>
              <a:t>Автор: ученица 11 класса </a:t>
            </a:r>
            <a:endParaRPr lang="en-US" dirty="0" smtClean="0"/>
          </a:p>
          <a:p>
            <a:pPr algn="r"/>
            <a:r>
              <a:rPr lang="ru-RU" dirty="0" smtClean="0"/>
              <a:t>Тарасова </a:t>
            </a:r>
            <a:r>
              <a:rPr lang="ru-RU" dirty="0" smtClean="0"/>
              <a:t>Ирина</a:t>
            </a:r>
            <a:endParaRPr lang="en-US" dirty="0" smtClean="0"/>
          </a:p>
          <a:p>
            <a:pPr algn="r"/>
            <a:r>
              <a:rPr lang="ru-RU" dirty="0" smtClean="0"/>
              <a:t>МОУ «Целинная СОШ»</a:t>
            </a:r>
          </a:p>
          <a:p>
            <a:pPr algn="r"/>
            <a:r>
              <a:rPr lang="ru-RU" dirty="0" smtClean="0"/>
              <a:t>Ключевского района</a:t>
            </a:r>
            <a:endParaRPr lang="en-US" dirty="0" smtClean="0"/>
          </a:p>
          <a:p>
            <a:pPr algn="r"/>
            <a:endParaRPr lang="ru-RU" dirty="0" smtClean="0"/>
          </a:p>
          <a:p>
            <a:pPr algn="r"/>
            <a:r>
              <a:rPr lang="ru-RU" dirty="0" smtClean="0"/>
              <a:t>Научный руководитель:</a:t>
            </a:r>
            <a:endParaRPr lang="en-US" dirty="0" smtClean="0"/>
          </a:p>
          <a:p>
            <a:pPr algn="r"/>
            <a:r>
              <a:rPr lang="ru-RU" dirty="0" smtClean="0"/>
              <a:t> </a:t>
            </a:r>
            <a:r>
              <a:rPr lang="ru-RU" dirty="0" err="1" smtClean="0"/>
              <a:t>Райшина</a:t>
            </a:r>
            <a:r>
              <a:rPr lang="ru-RU" dirty="0" smtClean="0"/>
              <a:t> Татьяна Валентиновна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000108"/>
            <a:ext cx="8458200" cy="1944215"/>
          </a:xfrm>
        </p:spPr>
        <p:txBody>
          <a:bodyPr/>
          <a:lstStyle/>
          <a:p>
            <a:r>
              <a:rPr lang="ru-RU" dirty="0" smtClean="0"/>
              <a:t>Молодежный парламент Ключевского  района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Выборы в 2009 году</a:t>
            </a:r>
            <a:endParaRPr lang="ru-RU" dirty="0"/>
          </a:p>
        </p:txBody>
      </p:sp>
      <p:pic>
        <p:nvPicPr>
          <p:cNvPr id="1026" name="Picture 2" descr="F:\фото к 15 февраля\DSC0265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11838" t="3157" r="4112" b="17923"/>
          <a:stretch>
            <a:fillRect/>
          </a:stretch>
        </p:blipFill>
        <p:spPr bwMode="auto">
          <a:xfrm>
            <a:off x="2214546" y="1643050"/>
            <a:ext cx="5072098" cy="3571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x_40f84c9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 bwMode="auto">
          <a:xfrm>
            <a:off x="857224" y="2500306"/>
            <a:ext cx="2714644" cy="26827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 descr="C:\Documents and Settings\Admin\Рабочий стол\x_348e349f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 bwMode="auto">
          <a:xfrm>
            <a:off x="5572132" y="2571744"/>
            <a:ext cx="2714627" cy="2672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Текст 8"/>
          <p:cNvSpPr>
            <a:spLocks noGrp="1"/>
          </p:cNvSpPr>
          <p:nvPr>
            <p:ph type="body" idx="4294967295"/>
          </p:nvPr>
        </p:nvSpPr>
        <p:spPr>
          <a:xfrm>
            <a:off x="357158" y="1447800"/>
            <a:ext cx="3714776" cy="62387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err="1" smtClean="0"/>
              <a:t>Кочегурная</a:t>
            </a:r>
            <a:r>
              <a:rPr lang="ru-RU" dirty="0" smtClean="0"/>
              <a:t> Н. В. – председатель молодежного парламента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4294967295"/>
          </p:nvPr>
        </p:nvSpPr>
        <p:spPr>
          <a:xfrm>
            <a:off x="5500694" y="1447800"/>
            <a:ext cx="3214710" cy="762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Барановская М. – член краевого молодежного парламента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Повестка дня декабрьской сессии 2009г.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4800" y="1214422"/>
            <a:ext cx="8686800" cy="56435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1. О подготовке и проведении молодежных мероприятий, посвященных 85-летию района.</a:t>
            </a:r>
          </a:p>
          <a:p>
            <a:pPr>
              <a:buNone/>
            </a:pPr>
            <a:r>
              <a:rPr lang="ru-RU" sz="2400" dirty="0" smtClean="0"/>
              <a:t>2.	Об активизации работы «Тимуровских отрядов на территории района».</a:t>
            </a:r>
          </a:p>
          <a:p>
            <a:pPr>
              <a:buNone/>
            </a:pPr>
            <a:r>
              <a:rPr lang="ru-RU" sz="2400" dirty="0" smtClean="0"/>
              <a:t>3.	Об участии в трудоустройстве несовершеннолетних подростков в летнее время.</a:t>
            </a:r>
          </a:p>
          <a:p>
            <a:pPr>
              <a:buNone/>
            </a:pPr>
            <a:r>
              <a:rPr lang="ru-RU" sz="2400" dirty="0" smtClean="0"/>
              <a:t>4.	О проблемах и  мерах профилактики  употребления наркотических средств среди молодежи района.</a:t>
            </a:r>
          </a:p>
          <a:p>
            <a:pPr>
              <a:buNone/>
            </a:pPr>
            <a:r>
              <a:rPr lang="ru-RU" sz="2400" dirty="0" smtClean="0"/>
              <a:t>5.	О мониторинге общественного мнения по вопросу введения ограничения пребывания несовершеннолетних в общественных местах.</a:t>
            </a:r>
          </a:p>
          <a:p>
            <a:pPr>
              <a:buNone/>
            </a:pPr>
            <a:r>
              <a:rPr lang="ru-RU" sz="2400" dirty="0" smtClean="0"/>
              <a:t>6.	О работе по патриотическому воспитанию молодежи.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«мы – граждане России»</a:t>
            </a:r>
            <a:endParaRPr lang="ru-RU" dirty="0"/>
          </a:p>
        </p:txBody>
      </p:sp>
      <p:pic>
        <p:nvPicPr>
          <p:cNvPr id="2050" name="Picture 2" descr="F:\парламент\SL38005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52600" y="1447800"/>
            <a:ext cx="6096000" cy="4572000"/>
          </a:xfrm>
          <a:prstGeom prst="rect">
            <a:avLst/>
          </a:prstGeom>
          <a:ln w="1270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Чествование призывников</a:t>
            </a:r>
            <a:endParaRPr lang="ru-RU" dirty="0"/>
          </a:p>
        </p:txBody>
      </p:sp>
      <p:pic>
        <p:nvPicPr>
          <p:cNvPr id="3074" name="Picture 2" descr="F:\парламент\SL38006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52600" y="14478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«Весенняя неделя Добра»</a:t>
            </a:r>
            <a:endParaRPr lang="ru-RU" dirty="0"/>
          </a:p>
        </p:txBody>
      </p:sp>
      <p:pic>
        <p:nvPicPr>
          <p:cNvPr id="1026" name="Picture 2" descr="F:\DSC0423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14480" y="2000240"/>
            <a:ext cx="5389260" cy="4041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Велопробег по историко-краеведческому маршруту </a:t>
            </a:r>
            <a:endParaRPr lang="ru-RU" dirty="0"/>
          </a:p>
        </p:txBody>
      </p:sp>
      <p:pic>
        <p:nvPicPr>
          <p:cNvPr id="4098" name="Picture 2" descr="F:\парламент\бархан 00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3107" y="1741120"/>
            <a:ext cx="5706163" cy="42786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«Мы за ЗОЖ» в ДОЛ им. Ю. Гагарина.</a:t>
            </a:r>
            <a:endParaRPr lang="ru-RU" dirty="0"/>
          </a:p>
        </p:txBody>
      </p:sp>
      <p:pic>
        <p:nvPicPr>
          <p:cNvPr id="1026" name="Picture 2" descr="F:\парламент\бархан 14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3108" y="2246444"/>
            <a:ext cx="5000660" cy="3750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Экологическая операция «Берегите лес»</a:t>
            </a:r>
            <a:endParaRPr lang="ru-RU" dirty="0"/>
          </a:p>
        </p:txBody>
      </p:sp>
      <p:pic>
        <p:nvPicPr>
          <p:cNvPr id="2050" name="Picture 2" descr="F:\парламент\бархан 0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52600" y="1447800"/>
            <a:ext cx="6096000" cy="45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пути в с. Петухи на очередную сессию</a:t>
            </a:r>
            <a:endParaRPr lang="ru-RU" dirty="0"/>
          </a:p>
        </p:txBody>
      </p:sp>
      <p:pic>
        <p:nvPicPr>
          <p:cNvPr id="3074" name="Picture 2" descr="F:\парламент\Петухи\IMG_516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83080" y="1470660"/>
            <a:ext cx="6035040" cy="4526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выяснить причины появления, характер деятельности и результативность Молодежного парламента Ключевского района.</a:t>
            </a:r>
          </a:p>
          <a:p>
            <a:pPr>
              <a:buNone/>
            </a:pPr>
            <a:r>
              <a:rPr lang="ru-RU" b="1" dirty="0" smtClean="0"/>
              <a:t>Задачи работы: </a:t>
            </a:r>
            <a:endParaRPr lang="ru-RU" dirty="0" smtClean="0"/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Определить предпосылки появления молодежного парламента и его законодательную базу.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Дать краткую оценку  деятельности первого молодежного парламента;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Охарактеризовать современный этап деятельности  молодежного парламента Ключевского района.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Алтай – территория будущего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2214554"/>
            <a:ext cx="3749675" cy="24972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286248" y="1447800"/>
            <a:ext cx="4396742" cy="4552968"/>
          </a:xfrm>
        </p:spPr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Admin\Рабочий стол\x_31dea8e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6731" y="1785926"/>
            <a:ext cx="3486642" cy="29214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Анкетирование </a:t>
            </a:r>
            <a:r>
              <a:rPr lang="ru-RU" smtClean="0"/>
              <a:t>2011 </a:t>
            </a:r>
            <a:r>
              <a:rPr lang="ru-RU" smtClean="0"/>
              <a:t>г.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1571612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dirty="0" err="1" smtClean="0"/>
              <a:t>Vivat</a:t>
            </a:r>
            <a:r>
              <a:rPr lang="en-US" dirty="0" smtClean="0"/>
              <a:t>, </a:t>
            </a:r>
            <a:r>
              <a:rPr lang="ru-RU" dirty="0" smtClean="0"/>
              <a:t>Оксана Юрьевна!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868" y="2428868"/>
            <a:ext cx="2378875" cy="3171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 t="1562" b="46875"/>
          <a:stretch>
            <a:fillRect/>
          </a:stretch>
        </p:blipFill>
        <p:spPr bwMode="auto">
          <a:xfrm>
            <a:off x="857224" y="357166"/>
            <a:ext cx="1214446" cy="163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428868"/>
            <a:ext cx="2321628" cy="15462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500570"/>
            <a:ext cx="2381250" cy="17859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C:\Documents and Settings\Admin\Рабочий стол\x_deee86e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1500174"/>
            <a:ext cx="2344830" cy="18573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1" name="Picture 5" descr="D:\парламент\СЕверка\PICT69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7620000" y="-5715000"/>
            <a:ext cx="2784000" cy="2088000"/>
          </a:xfrm>
          <a:prstGeom prst="rect">
            <a:avLst/>
          </a:prstGeom>
          <a:noFill/>
        </p:spPr>
      </p:pic>
      <p:pic>
        <p:nvPicPr>
          <p:cNvPr id="4102" name="Picture 6" descr="C:\Documents and Settings\Admin\Рабочий стол\PICT690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4491029"/>
            <a:ext cx="2571768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Font typeface="Wingdings" pitchFamily="2" charset="2"/>
              <a:buChar char="§"/>
            </a:pPr>
            <a:r>
              <a:rPr lang="ru-RU" sz="1600" dirty="0" smtClean="0"/>
              <a:t>Воспоминания Киселевой О. Ю., специалиста по делам молодежи Администрации Ключевского района, проживает по адресу: с. Ключи Ключевского района</a:t>
            </a:r>
          </a:p>
          <a:p>
            <a:pPr lvl="0">
              <a:buFont typeface="Wingdings" pitchFamily="2" charset="2"/>
              <a:buChar char="§"/>
            </a:pPr>
            <a:r>
              <a:rPr lang="ru-RU" sz="1600" dirty="0" smtClean="0"/>
              <a:t>Воспоминания  </a:t>
            </a:r>
            <a:r>
              <a:rPr lang="ru-RU" sz="1600" dirty="0" err="1" smtClean="0"/>
              <a:t>Концебовской</a:t>
            </a:r>
            <a:r>
              <a:rPr lang="ru-RU" sz="1600" dirty="0" smtClean="0"/>
              <a:t>  А.,1993 г.р. , депутата  молодежного парламента , проживающей по адресу: п. Целинный Ключевского района, ул. Южная, 8</a:t>
            </a:r>
          </a:p>
          <a:p>
            <a:pPr lvl="0">
              <a:buFont typeface="Wingdings" pitchFamily="2" charset="2"/>
              <a:buChar char="§"/>
            </a:pPr>
            <a:r>
              <a:rPr lang="ru-RU" sz="1600" dirty="0" smtClean="0"/>
              <a:t>Воспоминания </a:t>
            </a:r>
            <a:r>
              <a:rPr lang="ru-RU" sz="1600" dirty="0" err="1" smtClean="0"/>
              <a:t>Спесивцева</a:t>
            </a:r>
            <a:r>
              <a:rPr lang="ru-RU" sz="1600" dirty="0" smtClean="0"/>
              <a:t> Д. Ф., 1992  г.р.,  депутата молодежного парламента  первого созыва, проживающего по адресу: п. Целинный Ключевского района, ул. Южная, 4</a:t>
            </a:r>
          </a:p>
          <a:p>
            <a:pPr lvl="0">
              <a:buFont typeface="Wingdings" pitchFamily="2" charset="2"/>
              <a:buChar char="§"/>
            </a:pPr>
            <a:r>
              <a:rPr lang="ru-RU" sz="1600" dirty="0" smtClean="0"/>
              <a:t>Воспоминания Яичниковой Г. Н., 1963 г.р.,  специалиста администрации района по делам молодежи в 2007 году, проживает по адресу с. Ключи Ключевского района</a:t>
            </a:r>
          </a:p>
          <a:p>
            <a:pPr lvl="0">
              <a:buFont typeface="Wingdings" pitchFamily="2" charset="2"/>
              <a:buChar char="§"/>
            </a:pPr>
            <a:r>
              <a:rPr lang="ru-RU" sz="1600" dirty="0" smtClean="0"/>
              <a:t>Моисеев А. Молодежный парламент: за и против. Черновые материалы к исследовательской работе по данной теме  – личный архив Тарасовой И.</a:t>
            </a:r>
          </a:p>
          <a:p>
            <a:pPr lvl="0">
              <a:buFont typeface="Wingdings" pitchFamily="2" charset="2"/>
              <a:buChar char="§"/>
            </a:pPr>
            <a:r>
              <a:rPr lang="ru-RU" sz="1600" dirty="0" smtClean="0"/>
              <a:t>Положение о молодежном парламенте Алтайского края – [электронный ресурс] - </a:t>
            </a:r>
            <a:r>
              <a:rPr lang="ru-RU" sz="1600" u="sng" dirty="0" smtClean="0">
                <a:hlinkClick r:id="rId2"/>
              </a:rPr>
              <a:t>http://www.regionz.ru/index.php?ds=64223</a:t>
            </a:r>
            <a:endParaRPr lang="ru-RU" sz="1600" dirty="0" smtClean="0"/>
          </a:p>
          <a:p>
            <a:pPr>
              <a:buFont typeface="Wingdings" pitchFamily="2" charset="2"/>
              <a:buChar char="§"/>
            </a:pPr>
            <a:r>
              <a:rPr lang="ru-RU" sz="1600" dirty="0" smtClean="0"/>
              <a:t>Распоряжение Правительства РФ от 18.12.2006 № 1760-р «О Стратегии государственной молодежной политики в Российской Федерации» - [электронный ресурс] - </a:t>
            </a:r>
            <a:r>
              <a:rPr lang="ru-RU" sz="1600" u="sng" dirty="0" smtClean="0">
                <a:hlinkClick r:id="rId3"/>
              </a:rPr>
              <a:t>http://www.molodezh67.ru/index.php?option=com_content&amp;view=article&amp;id=177&amp;Itemid=18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§"/>
            </a:pPr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Объект и предмет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b="1" dirty="0" smtClean="0"/>
              <a:t>Объект исследования: </a:t>
            </a:r>
            <a:r>
              <a:rPr lang="ru-RU" dirty="0" smtClean="0"/>
              <a:t>Молодежный парламент  Ключевского района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/>
              <a:t>Предмет исследования: </a:t>
            </a:r>
            <a:r>
              <a:rPr lang="ru-RU" dirty="0" smtClean="0"/>
              <a:t>Деятельность «Молодежного парламента» Ключевского района.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работы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Молодежный парламентаризм должен оставаться в структуре гражданского общества и ориентироваться преимущественно на молодежь младшего возраста, для которой деятельность в составе парламента является важнейшим этапом социализации.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История развития «молодежного парламента»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Свое активное развитие молодежный парламентаризм получил в середине 90-х годов XX века.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Молодежное общественное движение достаточно быстро стало реальной движущей силой, во многом определившей политику государства в молодежной сфере.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4825" t="2150" r="6359" b="1977"/>
          <a:stretch>
            <a:fillRect/>
          </a:stretch>
        </p:blipFill>
        <p:spPr bwMode="auto">
          <a:xfrm>
            <a:off x="4857752" y="2643182"/>
            <a:ext cx="3857652" cy="2643206"/>
          </a:xfrm>
          <a:prstGeom prst="rect">
            <a:avLst/>
          </a:prstGeom>
          <a:ln w="88900" cap="sq" cmpd="thickThin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Становление молодежного парламента в стране и крае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5804" y="1714488"/>
            <a:ext cx="7448718" cy="4071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Законодательная база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Парламент действует на основании Положения о Молодежном парламенте Алтайского края.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Органами Парламента являются: сессия, президиум, комиссии.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В настоящее время молодежный парламентаризм является действенной формой молодежного представительства, формирования молодежного кадрового резерва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141912" y="2066925"/>
            <a:ext cx="3333750" cy="3333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868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Причины появления  «Молодежного парламента» в Ключевском районе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§"/>
            </a:pPr>
            <a:r>
              <a:rPr lang="ru-RU" dirty="0" smtClean="0"/>
              <a:t>Институт «Молодежного парламента» в Алтайском крае развивается довольно планомерно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«Молодежный парламент» нужен в районе для более тесного взаимодействия молодежи с законодательной властью и вовлечения ее в общественную и политическую жизнь района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В крае основан региональный «Молодежный парламент» и в нем должен присутствовать представитель от каждого районного «Молодежного парламента».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блин….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Не получилось…?</a:t>
            </a:r>
          </a:p>
          <a:p>
            <a:pPr>
              <a:buFont typeface="Wingdings" pitchFamily="2" charset="2"/>
              <a:buChar char="§"/>
            </a:pPr>
            <a:r>
              <a:rPr lang="ru-RU" dirty="0" smtClean="0"/>
              <a:t>36,8% учеников ничего  не знают о работе молодежного парламента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5602" t="19896" r="27731"/>
          <a:stretch>
            <a:fillRect/>
          </a:stretch>
        </p:blipFill>
        <p:spPr bwMode="auto">
          <a:xfrm>
            <a:off x="5429256" y="1000108"/>
            <a:ext cx="2286016" cy="3662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357818" y="5143512"/>
            <a:ext cx="27146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Депутат молодежного парламента района первого созыва Спесивцев  Дмитрий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563</TotalTime>
  <Words>583</Words>
  <Application>Microsoft Office PowerPoint</Application>
  <PresentationFormat>Экран (4:3)</PresentationFormat>
  <Paragraphs>68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Справедливость</vt:lpstr>
      <vt:lpstr>Молодежный парламент Ключевского  района</vt:lpstr>
      <vt:lpstr>Цель и задачи работы</vt:lpstr>
      <vt:lpstr>Объект и предмет исследования</vt:lpstr>
      <vt:lpstr>Гипотеза работы </vt:lpstr>
      <vt:lpstr>История развития «молодежного парламента»</vt:lpstr>
      <vt:lpstr>Становление молодежного парламента в стране и крае </vt:lpstr>
      <vt:lpstr>Законодательная база</vt:lpstr>
      <vt:lpstr>Причины появления  «Молодежного парламента» в Ключевском районе</vt:lpstr>
      <vt:lpstr>Первый блин….</vt:lpstr>
      <vt:lpstr>Выборы в 2009 году</vt:lpstr>
      <vt:lpstr>Слайд 11</vt:lpstr>
      <vt:lpstr>Повестка дня декабрьской сессии 2009г.</vt:lpstr>
      <vt:lpstr>Акция «мы – граждане России»</vt:lpstr>
      <vt:lpstr>Чествование призывников</vt:lpstr>
      <vt:lpstr>«Весенняя неделя Добра»</vt:lpstr>
      <vt:lpstr>Велопробег по историко-краеведческому маршруту </vt:lpstr>
      <vt:lpstr>«Мы за ЗОЖ» в ДОЛ им. Ю. Гагарина.</vt:lpstr>
      <vt:lpstr>Экологическая операция «Берегите лес»</vt:lpstr>
      <vt:lpstr>По пути в с. Петухи на очередную сессию</vt:lpstr>
      <vt:lpstr>Алтай – территория будущего</vt:lpstr>
      <vt:lpstr>Анкетирование 2011 г.</vt:lpstr>
      <vt:lpstr>Vivat, Оксана Юрьевна!</vt:lpstr>
      <vt:lpstr>Источники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63</cp:revision>
  <dcterms:modified xsi:type="dcterms:W3CDTF">2011-05-02T10:02:49Z</dcterms:modified>
</cp:coreProperties>
</file>